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9" r:id="rId13"/>
    <p:sldId id="270" r:id="rId14"/>
    <p:sldId id="272" r:id="rId15"/>
    <p:sldId id="273" r:id="rId16"/>
    <p:sldId id="274" r:id="rId17"/>
    <p:sldId id="275" r:id="rId18"/>
    <p:sldId id="277" r:id="rId19"/>
    <p:sldId id="278" r:id="rId20"/>
    <p:sldId id="302" r:id="rId21"/>
    <p:sldId id="279" r:id="rId22"/>
    <p:sldId id="281" r:id="rId23"/>
    <p:sldId id="282" r:id="rId24"/>
    <p:sldId id="283" r:id="rId25"/>
    <p:sldId id="285" r:id="rId26"/>
    <p:sldId id="286" r:id="rId27"/>
    <p:sldId id="289" r:id="rId28"/>
    <p:sldId id="290" r:id="rId29"/>
    <p:sldId id="292" r:id="rId30"/>
    <p:sldId id="293" r:id="rId31"/>
    <p:sldId id="294" r:id="rId32"/>
    <p:sldId id="295" r:id="rId33"/>
    <p:sldId id="296" r:id="rId34"/>
    <p:sldId id="300" r:id="rId3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81DB94-D2D1-D914-9427-95357D8A3689}" v="488" dt="2025-08-03T09:13:48.71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 autoAdjust="0"/>
    <p:restoredTop sz="94694" autoAdjust="0"/>
  </p:normalViewPr>
  <p:slideViewPr>
    <p:cSldViewPr snapToGrid="0" snapToObjects="1">
      <p:cViewPr varScale="1">
        <p:scale>
          <a:sx n="161" d="100"/>
          <a:sy n="161" d="100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Welcome students. Today we’re learning how to effectively manage AI tools for research. This isn’t about fancy prompts - it’s about understanding how these tools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This happens because you’re giving the AI too much to think about at once. It’s like asking someone to juggle while solving math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Save this!</a:t>
            </a:r>
            <a:r>
              <a:t> 80% of your AI interactions will use this basic structure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This is why breaking tasks down isn’t just helpful - it’s technically necessary for quality outputs.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By giving step-by-step instructions, you force the AI to build a logical argument, leading to much stronger outputs.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Notice how specific this prompt is. We’re not just asking for “ideas” - we’re asking for structured, academic hypotheses.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8/3/2025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10322" y="437508"/>
            <a:ext cx="5370268" cy="3123615"/>
          </a:xfrm>
        </p:spPr>
        <p:txBody>
          <a:bodyPr anchor="t">
            <a:normAutofit/>
          </a:bodyPr>
          <a:lstStyle/>
          <a:p>
            <a:pPr marL="0" lvl="0" indent="0" algn="r">
              <a:buNone/>
            </a:pPr>
            <a:r>
              <a:rPr lang="en-US" sz="6000">
                <a:solidFill>
                  <a:srgbClr val="FFFFFF"/>
                </a:solidFill>
              </a:rPr>
              <a:t>How to Be the Boss of Your AI Assistant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6171" y="4479130"/>
            <a:ext cx="6434024" cy="378619"/>
          </a:xfrm>
        </p:spPr>
        <p:txBody>
          <a:bodyPr>
            <a:normAutofit/>
          </a:bodyPr>
          <a:lstStyle/>
          <a:p>
            <a:pPr marL="0" lvl="0" indent="0" algn="l">
              <a:lnSpc>
                <a:spcPct val="90000"/>
              </a:lnSpc>
              <a:buNone/>
            </a:pPr>
            <a:r>
              <a:rPr lang="en-US" sz="600">
                <a:solidFill>
                  <a:srgbClr val="FFFFFF"/>
                </a:solidFill>
              </a:rPr>
              <a:t>Understanding LLMs &amp; The Research Workflow</a:t>
            </a:r>
            <a:br>
              <a:rPr lang="en-US" sz="600">
                <a:solidFill>
                  <a:srgbClr val="FFFFFF"/>
                </a:solidFill>
              </a:rPr>
            </a:br>
            <a:br>
              <a:rPr lang="en-US" sz="600">
                <a:solidFill>
                  <a:srgbClr val="FFFFFF"/>
                </a:solidFill>
              </a:rPr>
            </a:br>
            <a:r>
              <a:rPr lang="en-US" sz="600">
                <a:solidFill>
                  <a:srgbClr val="FFFFFF"/>
                </a:solidFill>
              </a:rPr>
              <a:t>Michael Borck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05769" y="437508"/>
            <a:ext cx="104279" cy="104280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4854" y="609480"/>
            <a:ext cx="68353" cy="68353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94114" y="777799"/>
            <a:ext cx="95785" cy="95786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2085" y="2627274"/>
            <a:ext cx="0" cy="2509567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7318" y="4227510"/>
            <a:ext cx="113652" cy="113652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33881" y="4572569"/>
            <a:ext cx="81469" cy="81469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5716" y="4678521"/>
            <a:ext cx="71819" cy="71820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Reason 2: Guiding the AI’s “Thinking” 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2000" b="1"/>
              <a:t>LLMs Create Answers Piece by Piece  </a:t>
            </a:r>
          </a:p>
          <a:p>
            <a:pPr lvl="0">
              <a:lnSpc>
                <a:spcPct val="90000"/>
              </a:lnSpc>
            </a:pPr>
            <a:r>
              <a:rPr lang="en-US" sz="2000"/>
              <a:t>Each word depends on previous words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Complex prompts = mental shortcuts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Structured prompts = logical reasoning</a:t>
            </a:r>
            <a:endParaRPr lang="en-US" sz="20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2000" b="1"/>
              <a:t>Cooking Analogy 👨‍🍳</a:t>
            </a:r>
            <a:endParaRPr lang="en-US" sz="2000" b="1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 b="1"/>
              <a:t>❌ Bad:</a:t>
            </a:r>
            <a:r>
              <a:rPr lang="en-US" sz="2000"/>
              <a:t> “Make beef wellington”</a:t>
            </a:r>
            <a:endParaRPr lang="en-US" sz="20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 i="1"/>
              <a:t>Chef might skip steps or use wrong ingredients</a:t>
            </a:r>
            <a:endParaRPr lang="en-US" sz="2000" i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2000" i="1"/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 b="1"/>
              <a:t>✅ Good:</a:t>
            </a:r>
            <a:r>
              <a:rPr lang="en-US" sz="2000"/>
              <a:t> 1. “First, sear the beef” 2. “Next, prepare duxelles” 3. “Then, wrap in pastry”</a:t>
            </a:r>
            <a:endParaRPr lang="en-US" sz="200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 algn="l" defTabSz="914400">
              <a:lnSpc>
                <a:spcPct val="90000"/>
              </a:lnSpc>
            </a:pPr>
            <a:r>
              <a:rPr lang="en-US" sz="41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Reason 3: Easy Error Detection &amp; Fixing </a:t>
            </a:r>
            <a:endParaRPr lang="en-US" sz="4100" kern="1200" dirty="0">
              <a:solidFill>
                <a:srgbClr val="FFFFFF"/>
              </a:solidFill>
              <a:latin typeface="+mj-lt"/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-228600" defTabSz="914400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With a Giant Prompt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Problem: Weak experimental method</a:t>
            </a:r>
            <a:endParaRPr lang="en-US" sz="1600" dirty="0">
              <a:ea typeface="Calibri"/>
              <a:cs typeface="Calibri"/>
            </a:endParaRP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Solution: Re-run EVERYTHING</a:t>
            </a:r>
            <a:endParaRPr lang="en-US" sz="1600" dirty="0">
              <a:ea typeface="Calibri"/>
              <a:cs typeface="Calibri"/>
            </a:endParaRP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Time lost: 10-15 minutes</a:t>
            </a:r>
            <a:endParaRPr lang="en-US" sz="1600" dirty="0">
              <a:ea typeface="Calibri"/>
              <a:cs typeface="Calibri"/>
            </a:endParaRP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Quality: Hope for the best 🤞</a:t>
            </a:r>
            <a:endParaRPr lang="en-US" sz="1600" dirty="0">
              <a:ea typeface="Calibri"/>
              <a:cs typeface="Calibri"/>
            </a:endParaRPr>
          </a:p>
          <a:p>
            <a:pPr marL="0" indent="-228600" defTabSz="914400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With Our Workflow</a:t>
            </a:r>
            <a:endParaRPr lang="en-US" sz="16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Problem: Weak </a:t>
            </a:r>
            <a:r>
              <a:rPr lang="en-US" sz="1600" dirty="0" err="1"/>
              <a:t>experimentalmethod</a:t>
            </a:r>
            <a:endParaRPr lang="en-US" sz="1600" dirty="0" err="1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Solution: Fix just that step</a:t>
            </a:r>
            <a:endParaRPr lang="en-US" sz="1600" dirty="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Time lost: 2 minutes</a:t>
            </a:r>
            <a:endParaRPr lang="en-US" sz="1600" dirty="0">
              <a:ea typeface="Calibri"/>
              <a:cs typeface="Calibri"/>
            </a:endParaRP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600" dirty="0"/>
              <a:t>Quality: Keep what works ✓</a:t>
            </a:r>
            <a:endParaRPr lang="en-US" sz="1600" dirty="0">
              <a:ea typeface="Calibri"/>
              <a:cs typeface="Calibri"/>
            </a:endParaRPr>
          </a:p>
          <a:p>
            <a:pPr mar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/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1600" b="1" dirty="0"/>
              <a:t>Takeaway:</a:t>
            </a:r>
            <a:r>
              <a:rPr lang="en-US" sz="1600" dirty="0"/>
              <a:t> A single, focused task gets the AI’s full attention </a:t>
            </a:r>
            <a:endParaRPr lang="en-US" sz="1600" dirty="0">
              <a:ea typeface="Calibri"/>
              <a:cs typeface="Calibri"/>
            </a:endParaRPr>
          </a:p>
          <a:p>
            <a:pPr mar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Reason 4: More and Better Ideas 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Diversity vs. Convergence </a:t>
            </a: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❌ Single Prompt Approach</a:t>
            </a:r>
            <a:endParaRPr lang="en-US" sz="1700" b="1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buNone/>
            </a:pPr>
            <a:r>
              <a:rPr lang="en-US" sz="1700"/>
              <a:t>“Give me the best hypothesis for oat milk fermentation” → </a:t>
            </a:r>
            <a:r>
              <a:rPr lang="en-US" sz="1700" b="1"/>
              <a:t>One idea, possibly mediocre</a:t>
            </a: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✅ Our Multi-Step Approach</a:t>
            </a:r>
            <a:endParaRPr lang="en-US" sz="1700" b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1700" b="1"/>
              <a:t>Generate:</a:t>
            </a:r>
            <a:r>
              <a:rPr lang="en-US" sz="1700"/>
              <a:t> “Give me 5 hypotheses” → </a:t>
            </a:r>
            <a:r>
              <a:rPr lang="en-US" sz="1700" b="1"/>
              <a:t>Diversity</a:t>
            </a:r>
            <a:endParaRPr lang="en-US" sz="1700" b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1700" b="1"/>
              <a:t>Evaluate:</a:t>
            </a:r>
            <a:r>
              <a:rPr lang="en-US" sz="1700"/>
              <a:t> “Score each for feasibility” → </a:t>
            </a:r>
            <a:r>
              <a:rPr lang="en-US" sz="1700" b="1"/>
              <a:t>Analysis</a:t>
            </a:r>
            <a:endParaRPr lang="en-US" sz="1700" b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1700" b="1"/>
              <a:t>Select:</a:t>
            </a:r>
            <a:r>
              <a:rPr lang="en-US" sz="1700"/>
              <a:t> “Recommend the top 3” → </a:t>
            </a:r>
            <a:r>
              <a:rPr lang="en-US" sz="1700" b="1"/>
              <a:t>Quality</a:t>
            </a:r>
            <a:endParaRPr lang="en-US" sz="1700" b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700" b="1"/>
          </a:p>
          <a:p>
            <a:pPr marL="0" lvl="0" indent="0">
              <a:lnSpc>
                <a:spcPct val="90000"/>
              </a:lnSpc>
              <a:buNone/>
            </a:pPr>
            <a:r>
              <a:rPr lang="en-US" sz="1700" b="1"/>
              <a:t>Result:</a:t>
            </a:r>
            <a:r>
              <a:rPr lang="en-US" sz="1700"/>
              <a:t> Multiple perspectives + Critical evaluation = Stronger research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Success Metrics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12381"/>
            <a:ext cx="4038600" cy="142701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b="1" dirty="0"/>
              <a:t>✅ Structure &amp; Detail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Organized sections </a:t>
            </a:r>
            <a:endParaRPr lang="en-US" dirty="0"/>
          </a:p>
          <a:p>
            <a:pPr marL="0" indent="0">
              <a:buNone/>
            </a:pPr>
            <a:r>
              <a:rPr dirty="0"/>
              <a:t>- Specific numbers/examples </a:t>
            </a:r>
            <a:endParaRPr lang="en-US"/>
          </a:p>
          <a:p>
            <a:pPr marL="0" indent="0">
              <a:buNone/>
            </a:pPr>
            <a:r>
              <a:t>- </a:t>
            </a:r>
            <a:r>
              <a:rPr dirty="0"/>
              <a:t>Academic language </a:t>
            </a:r>
            <a:endParaRPr lang="en-US" dirty="0"/>
          </a:p>
          <a:p>
            <a:pPr marL="0" lvl="0" indent="0">
              <a:buNone/>
            </a:pPr>
            <a:r>
              <a:rPr dirty="0"/>
              <a:t>- Proper formatting</a:t>
            </a:r>
            <a:endParaRPr dirty="0">
              <a:ea typeface="Calibri"/>
              <a:cs typeface="Calibri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12381"/>
            <a:ext cx="4038600" cy="1427013"/>
          </a:xfrm>
        </p:spPr>
        <p:txBody>
          <a:bodyPr vert="horz" lIns="91440" tIns="45720" rIns="91440" bIns="45720" rtlCol="0" anchor="t">
            <a:normAutofit fontScale="85000" lnSpcReduction="20000"/>
          </a:bodyPr>
          <a:lstStyle/>
          <a:p>
            <a:pPr marL="0" indent="0">
              <a:buNone/>
            </a:pPr>
            <a:r>
              <a:rPr b="1" dirty="0"/>
              <a:t>✅ Actionable Content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Clear next steps </a:t>
            </a:r>
            <a:endParaRPr lang="en-US" dirty="0"/>
          </a:p>
          <a:p>
            <a:pPr marL="0" indent="0">
              <a:buNone/>
            </a:pPr>
            <a:r>
              <a:t>- Testable hypotheses </a:t>
            </a:r>
            <a:endParaRPr lang="en-US"/>
          </a:p>
          <a:p>
            <a:pPr marL="0" indent="0">
              <a:buNone/>
            </a:pPr>
            <a:r>
              <a:rPr dirty="0"/>
              <a:t>- Realistic timelines </a:t>
            </a:r>
            <a:endParaRPr lang="en-US" dirty="0"/>
          </a:p>
          <a:p>
            <a:pPr marL="0" lvl="0" indent="0">
              <a:buNone/>
            </a:pPr>
            <a:r>
              <a:rPr dirty="0"/>
              <a:t>- Measurable outcomes</a:t>
            </a:r>
            <a:endParaRPr>
              <a:ea typeface="Calibri"/>
              <a:cs typeface="Calibri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7173ED3-5A33-514E-C724-3A3F14715B5B}"/>
              </a:ext>
            </a:extLst>
          </p:cNvPr>
          <p:cNvSpPr>
            <a:spLocks noGrp="1"/>
          </p:cNvSpPr>
          <p:nvPr/>
        </p:nvSpPr>
        <p:spPr>
          <a:xfrm>
            <a:off x="466569" y="3589208"/>
            <a:ext cx="4038600" cy="1539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800" b="1" dirty="0"/>
              <a:t>❌ Vague &amp; Generic</a:t>
            </a:r>
            <a:r>
              <a:rPr sz="1800" dirty="0"/>
              <a:t>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“Consider various factors…”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“This is an important topic…” </a:t>
            </a:r>
            <a:endParaRPr lang="en-US" sz="180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sz="1800" dirty="0"/>
              <a:t>- “Results may vary…”</a:t>
            </a:r>
            <a:endParaRPr sz="1800">
              <a:ea typeface="Calibri"/>
              <a:cs typeface="Calibri"/>
            </a:endParaRP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A74F1397-87AC-3278-BB31-B7F721F36265}"/>
              </a:ext>
            </a:extLst>
          </p:cNvPr>
          <p:cNvSpPr>
            <a:spLocks noGrp="1"/>
          </p:cNvSpPr>
          <p:nvPr/>
        </p:nvSpPr>
        <p:spPr>
          <a:xfrm>
            <a:off x="4657569" y="3589208"/>
            <a:ext cx="4038600" cy="15394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sz="1800" b="1" dirty="0"/>
              <a:t>❌ Incomplete</a:t>
            </a:r>
            <a:r>
              <a:rPr sz="1800" dirty="0"/>
              <a:t>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Missing key sections </a:t>
            </a:r>
            <a:endParaRPr lang="en-US" sz="1800">
              <a:ea typeface="Calibri"/>
              <a:cs typeface="Calibri"/>
            </a:endParaRPr>
          </a:p>
          <a:p>
            <a:pPr marL="0" indent="0">
              <a:buNone/>
            </a:pPr>
            <a:r>
              <a:rPr sz="1800" dirty="0"/>
              <a:t>- No specific examples </a:t>
            </a:r>
            <a:endParaRPr lang="en-US" sz="180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sz="1800" dirty="0"/>
              <a:t>- Unclear methodology</a:t>
            </a:r>
            <a:endParaRPr sz="1800">
              <a:ea typeface="Calibri"/>
              <a:cs typeface="Calibri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A2DC8A-2EEC-C4C1-D6AE-E3D40AA6BD59}"/>
              </a:ext>
            </a:extLst>
          </p:cNvPr>
          <p:cNvSpPr txBox="1"/>
          <p:nvPr/>
        </p:nvSpPr>
        <p:spPr>
          <a:xfrm>
            <a:off x="352269" y="3214454"/>
            <a:ext cx="79522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Bad AI Outputs Look Like This:</a:t>
            </a:r>
            <a:r>
              <a:rPr lang="en-US" sz="2400" b="1" dirty="0">
                <a:ea typeface="Calibri"/>
                <a:cs typeface="Calibri"/>
              </a:rPr>
              <a:t>​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2E73EF-3ACA-92F8-6463-EBCB31E04732}"/>
              </a:ext>
            </a:extLst>
          </p:cNvPr>
          <p:cNvSpPr txBox="1"/>
          <p:nvPr/>
        </p:nvSpPr>
        <p:spPr>
          <a:xfrm>
            <a:off x="352268" y="1153306"/>
            <a:ext cx="7952282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Good AI Outputs Look Like This:</a:t>
            </a:r>
            <a:r>
              <a:rPr lang="en-US" sz="2400" b="1" dirty="0">
                <a:ea typeface="Calibri"/>
                <a:cs typeface="Calibri"/>
              </a:rPr>
              <a:t>​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The 10-Step Research Workflow 🔬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b="1" dirty="0"/>
              <a:t>Discovery Phase (Steps 1-5)</a:t>
            </a:r>
            <a:r>
              <a:rPr dirty="0"/>
              <a:t> </a:t>
            </a:r>
            <a:r>
              <a:rPr lang="en-US" dirty="0"/>
              <a:t> </a:t>
            </a:r>
            <a:endParaRPr lang="en-US" i="1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dirty="0"/>
              <a:t>1. </a:t>
            </a:r>
            <a:r>
              <a:rPr b="1" dirty="0"/>
              <a:t>Idea Generation</a:t>
            </a:r>
            <a:r>
              <a:rPr dirty="0"/>
              <a:t> - Brainstorm hypotheses</a:t>
            </a: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dirty="0"/>
              <a:t>2. </a:t>
            </a:r>
            <a:r>
              <a:rPr b="1" dirty="0"/>
              <a:t>Parallel Exploration</a:t>
            </a:r>
            <a:r>
              <a:rPr dirty="0"/>
              <a:t> - Diversify ideas </a:t>
            </a: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dirty="0"/>
              <a:t>3. </a:t>
            </a:r>
            <a:r>
              <a:rPr b="1" dirty="0"/>
              <a:t>Preliminary Testing</a:t>
            </a:r>
            <a:r>
              <a:rPr dirty="0"/>
              <a:t> - Feasibility checks </a:t>
            </a:r>
            <a:r>
              <a:rPr lang="en-US" i="1" dirty="0"/>
              <a:t> </a:t>
            </a:r>
            <a:endParaRPr lang="en-US" dirty="0">
              <a:ea typeface="Calibri"/>
              <a:cs typeface="Calibri"/>
            </a:endParaRPr>
          </a:p>
          <a:p>
            <a:pPr marL="0" indent="0">
              <a:buNone/>
            </a:pPr>
            <a:r>
              <a:rPr dirty="0"/>
              <a:t>4. </a:t>
            </a:r>
            <a:r>
              <a:rPr lang="en-US" b="1" dirty="0" err="1"/>
              <a:t>Optimisation</a:t>
            </a:r>
            <a:r>
              <a:rPr dirty="0"/>
              <a:t> - Find best parameters </a:t>
            </a:r>
            <a:r>
              <a:rPr lang="en-US" i="1" dirty="0"/>
              <a:t> </a:t>
            </a:r>
            <a:endParaRPr lang="en-US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dirty="0"/>
              <a:t>5. </a:t>
            </a:r>
            <a:r>
              <a:rPr b="1" dirty="0"/>
              <a:t>Full Execution</a:t>
            </a:r>
            <a:r>
              <a:rPr dirty="0"/>
              <a:t> - Main study design</a:t>
            </a:r>
            <a:endParaRPr i="1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The 10-Step Research Workflow (cont’d) 📝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2000" b="1"/>
              <a:t>Communication Phase (Steps 6-10)</a:t>
            </a:r>
            <a:r>
              <a:rPr lang="en-US" sz="2000"/>
              <a:t> </a:t>
            </a:r>
            <a:endParaRPr lang="en-US" sz="2000" i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2000"/>
          </a:p>
          <a:p>
            <a:pPr>
              <a:lnSpc>
                <a:spcPct val="90000"/>
              </a:lnSpc>
              <a:buAutoNum type="arabicPeriod" startAt="6"/>
            </a:pPr>
            <a:r>
              <a:rPr lang="en-US" sz="2000" b="1"/>
              <a:t>Component Analysis</a:t>
            </a:r>
            <a:r>
              <a:rPr lang="en-US" sz="2000"/>
              <a:t> - What matters most?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Visualization</a:t>
            </a:r>
            <a:r>
              <a:rPr lang="en-US" sz="2000"/>
              <a:t> - Create figures &amp; charts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Writing</a:t>
            </a:r>
            <a:r>
              <a:rPr lang="en-US" sz="2000"/>
              <a:t> - Draft manuscript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Review</a:t>
            </a:r>
            <a:r>
              <a:rPr lang="en-US" sz="2000"/>
              <a:t> - Peer review simulation</a:t>
            </a:r>
            <a:endParaRPr lang="en-US" sz="2000" i="1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 startAt="6"/>
            </a:pPr>
            <a:r>
              <a:rPr lang="en-US" sz="2000" b="1"/>
              <a:t>Iteration</a:t>
            </a:r>
            <a:r>
              <a:rPr lang="en-US" sz="2000"/>
              <a:t> - Continuous improvement</a:t>
            </a:r>
            <a:endParaRPr lang="en-US" sz="2000" i="1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2000" b="1"/>
          </a:p>
          <a:p>
            <a:pPr marL="0" lvl="0" indent="0">
              <a:lnSpc>
                <a:spcPct val="90000"/>
              </a:lnSpc>
              <a:buNone/>
            </a:pPr>
            <a:endParaRPr lang="en-US" sz="2000"/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/>
              <a:t>This mirrors the </a:t>
            </a:r>
            <a:r>
              <a:rPr lang="en-US" sz="2000" b="1"/>
              <a:t>actual scientific method</a:t>
            </a:r>
            <a:r>
              <a:rPr lang="en-US" sz="2000"/>
              <a:t> - we’re just using AI as our assistant!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 1: Idea Generation 🌱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55000" lnSpcReduction="20000"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/>
              <a:t>The Power of Structured Brainstorming</a:t>
            </a:r>
          </a:p>
          <a:p>
            <a:pPr marL="0" indent="0">
              <a:buNone/>
            </a:pPr>
            <a:r>
              <a:rPr b="1" dirty="0"/>
              <a:t>Prompt Template:</a:t>
            </a:r>
            <a:r>
              <a:rPr lang="en-US" b="1" dirty="0"/>
              <a:t> </a:t>
            </a:r>
            <a:endParaRPr b="1" dirty="0"/>
          </a:p>
          <a:p>
            <a:pPr lvl="0" indent="0">
              <a:buNone/>
            </a:pPr>
            <a:r>
              <a:rPr dirty="0">
                <a:latin typeface="Courier"/>
              </a:rPr>
              <a:t>You are an AI research scientist specializing in Food Science.
Given the following research area, generate 5 distinct and 
innovative scientific hypotheses suitable for a Masters-level 
research paper.
For each hypothesis, include:
- A clear Title
- 3-5 Keywords
- A short Abstract (under 200 words)
- An explanation of its Novelty and Significance
Research Area: [YOUR TOPIC HERE]</a:t>
            </a:r>
          </a:p>
          <a:p>
            <a:pPr marL="1270000" lvl="0" indent="0">
              <a:buNone/>
            </a:pPr>
            <a:r>
              <a:rPr sz="2000" b="1" dirty="0"/>
              <a:t>Pro tip:</a:t>
            </a:r>
            <a:r>
              <a:rPr sz="2000" dirty="0"/>
              <a:t> Replace “Food Science” with your specific field for better results!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 2-3: Exploration &amp; Feasibility 🔍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Step 2: Parallel Exploration </a:t>
            </a:r>
            <a:r>
              <a:rPr b="1" i="1"/>
              <a:t>(12 min)</a:t>
            </a:r>
          </a:p>
          <a:p>
            <a:pPr lvl="0"/>
            <a:r>
              <a:t>Open multiple chat sessions</a:t>
            </a:r>
          </a:p>
          <a:p>
            <a:pPr lvl="0"/>
            <a:r>
              <a:t>Generate non-overlapping ideas</a:t>
            </a:r>
          </a:p>
          <a:p>
            <a:pPr lvl="0"/>
            <a:r>
              <a:t>Score and rank all options</a:t>
            </a:r>
          </a:p>
          <a:p>
            <a:pPr lvl="0"/>
            <a:r>
              <a:rPr b="1"/>
              <a:t>Output:</a:t>
            </a:r>
            <a:r>
              <a:t> 10-15 diverse hypotheses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Step 3: Preliminary Testing </a:t>
            </a:r>
            <a:r>
              <a:rPr b="1" i="1"/>
              <a:t>(10 min)</a:t>
            </a:r>
          </a:p>
          <a:p>
            <a:pPr lvl="0"/>
            <a:r>
              <a:t>Select top hypothesis</a:t>
            </a:r>
          </a:p>
          <a:p>
            <a:pPr lvl="0"/>
            <a:r>
              <a:t>Design minimal experiment</a:t>
            </a:r>
          </a:p>
          <a:p>
            <a:pPr lvl="0"/>
            <a:r>
              <a:t>Generate expected data</a:t>
            </a:r>
          </a:p>
          <a:p>
            <a:pPr lvl="0"/>
            <a:r>
              <a:rPr b="1"/>
              <a:t>Output:</a:t>
            </a:r>
            <a:r>
              <a:t> Feasibility confirmed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6D5264-A8F1-F3FF-80CF-702511EA3593}"/>
              </a:ext>
            </a:extLst>
          </p:cNvPr>
          <p:cNvSpPr txBox="1"/>
          <p:nvPr/>
        </p:nvSpPr>
        <p:spPr>
          <a:xfrm>
            <a:off x="736393" y="4179445"/>
            <a:ext cx="8308297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cs typeface="Segoe UI"/>
              </a:rPr>
              <a:t>Key insight:</a:t>
            </a:r>
            <a:r>
              <a:rPr lang="en-US" sz="2400" dirty="0">
                <a:cs typeface="Segoe UI"/>
              </a:rPr>
              <a:t> Step 2 prevents tunnel vision - you see ALL possibilities before committing!</a:t>
            </a:r>
            <a:r>
              <a:rPr lang="en-US" sz="2400" dirty="0">
                <a:ea typeface="Calibri"/>
                <a:cs typeface="Calibri"/>
              </a:rPr>
              <a:t>​</a:t>
            </a:r>
            <a:endParaRPr 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Steps 4-6: The Research Core 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Building Your Study</a:t>
            </a:r>
          </a:p>
          <a:p>
            <a:pPr marL="0" lvl="0" indent="0">
              <a:buNone/>
            </a:pPr>
            <a:r>
              <a:rPr b="1"/>
              <a:t>Step 4: Optimization</a:t>
            </a:r>
            <a:r>
              <a:t> </a:t>
            </a:r>
            <a:r>
              <a:rPr i="1"/>
              <a:t>(15 min)</a:t>
            </a:r>
            <a:r>
              <a:t> - Test variable combinations - Define success criteria - Find the “sweet spot”</a:t>
            </a:r>
          </a:p>
          <a:p>
            <a:pPr marL="0" lvl="0" indent="0">
              <a:buNone/>
            </a:pPr>
            <a:r>
              <a:rPr b="1"/>
              <a:t>Step 5: Full Execution</a:t>
            </a:r>
            <a:r>
              <a:t> </a:t>
            </a:r>
            <a:r>
              <a:rPr i="1"/>
              <a:t>(15 min)</a:t>
            </a:r>
            <a:r>
              <a:t> - Detailed methodology - Comprehensive data tables - Statistical measures</a:t>
            </a:r>
          </a:p>
          <a:p>
            <a:pPr marL="0" lvl="0" indent="0">
              <a:buNone/>
            </a:pPr>
            <a:r>
              <a:rPr b="1"/>
              <a:t>Step 6: Component Analysis</a:t>
            </a:r>
            <a:r>
              <a:t> </a:t>
            </a:r>
            <a:r>
              <a:rPr i="1"/>
              <a:t>(8 min)</a:t>
            </a:r>
            <a:r>
              <a:t> - What ingredients matter? - Ablation studies - Understanding mechanisms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Steps 7-10: Communication &amp; Refinement 📊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Step 7: Visualization</a:t>
            </a:r>
            <a:r>
              <a:t> </a:t>
            </a:r>
            <a:r>
              <a:rPr i="1"/>
              <a:t>(10 min)</a:t>
            </a:r>
            <a:r>
              <a:t> - Generate scientific figures - Write clear captions - Visual storytelling</a:t>
            </a:r>
          </a:p>
          <a:p>
            <a:pPr marL="0" lvl="0" indent="0">
              <a:buNone/>
            </a:pPr>
            <a:r>
              <a:rPr b="1"/>
              <a:t>Step 8: Manuscript Writing</a:t>
            </a:r>
            <a:r>
              <a:t> </a:t>
            </a:r>
            <a:r>
              <a:rPr i="1"/>
              <a:t>(12 min)</a:t>
            </a:r>
            <a:r>
              <a:t> - Complete paper draft - All sections included - Proper citations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Step 9: Peer Review</a:t>
            </a:r>
            <a:r>
              <a:t> </a:t>
            </a:r>
            <a:r>
              <a:rPr i="1"/>
              <a:t>(5 min)</a:t>
            </a:r>
            <a:r>
              <a:t> - Critical evaluation - Scoring rubric - Actionable feedback</a:t>
            </a:r>
          </a:p>
          <a:p>
            <a:pPr marL="0" lvl="0" indent="0">
              <a:buNone/>
            </a:pPr>
            <a:r>
              <a:rPr b="1"/>
              <a:t>Step 10: Iteration</a:t>
            </a:r>
            <a:r>
              <a:t> </a:t>
            </a:r>
            <a:r>
              <a:rPr i="1"/>
              <a:t>(5 min)</a:t>
            </a:r>
            <a:r>
              <a:t> - Address weaknesses - Refine sections - Achieve excellence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244026"/>
            <a:ext cx="3276451" cy="14676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lvl="0" indent="0" algn="l" defTabSz="914400">
              <a:lnSpc>
                <a:spcPct val="90000"/>
              </a:lnSpc>
            </a:pPr>
            <a:r>
              <a:rPr lang="en-US" sz="4100"/>
              <a:t>Welcome!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1940245"/>
            <a:ext cx="2606040" cy="13716"/>
          </a:xfrm>
          <a:custGeom>
            <a:avLst/>
            <a:gdLst>
              <a:gd name="connsiteX0" fmla="*/ 0 w 2606040"/>
              <a:gd name="connsiteY0" fmla="*/ 0 h 13716"/>
              <a:gd name="connsiteX1" fmla="*/ 625450 w 2606040"/>
              <a:gd name="connsiteY1" fmla="*/ 0 h 13716"/>
              <a:gd name="connsiteX2" fmla="*/ 1224839 w 2606040"/>
              <a:gd name="connsiteY2" fmla="*/ 0 h 13716"/>
              <a:gd name="connsiteX3" fmla="*/ 1824228 w 2606040"/>
              <a:gd name="connsiteY3" fmla="*/ 0 h 13716"/>
              <a:gd name="connsiteX4" fmla="*/ 2606040 w 2606040"/>
              <a:gd name="connsiteY4" fmla="*/ 0 h 13716"/>
              <a:gd name="connsiteX5" fmla="*/ 2606040 w 2606040"/>
              <a:gd name="connsiteY5" fmla="*/ 13716 h 13716"/>
              <a:gd name="connsiteX6" fmla="*/ 1902409 w 2606040"/>
              <a:gd name="connsiteY6" fmla="*/ 13716 h 13716"/>
              <a:gd name="connsiteX7" fmla="*/ 1276960 w 2606040"/>
              <a:gd name="connsiteY7" fmla="*/ 13716 h 13716"/>
              <a:gd name="connsiteX8" fmla="*/ 677570 w 2606040"/>
              <a:gd name="connsiteY8" fmla="*/ 13716 h 13716"/>
              <a:gd name="connsiteX9" fmla="*/ 0 w 2606040"/>
              <a:gd name="connsiteY9" fmla="*/ 13716 h 13716"/>
              <a:gd name="connsiteX10" fmla="*/ 0 w 2606040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3716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690" y="5728"/>
                  <a:pt x="2605650" y="7624"/>
                  <a:pt x="2606040" y="13716"/>
                </a:cubicBezTo>
                <a:cubicBezTo>
                  <a:pt x="2256758" y="26838"/>
                  <a:pt x="2173673" y="-17450"/>
                  <a:pt x="1902409" y="13716"/>
                </a:cubicBezTo>
                <a:cubicBezTo>
                  <a:pt x="1631145" y="44882"/>
                  <a:pt x="1461378" y="894"/>
                  <a:pt x="1276960" y="13716"/>
                </a:cubicBezTo>
                <a:cubicBezTo>
                  <a:pt x="1092542" y="26538"/>
                  <a:pt x="890442" y="8641"/>
                  <a:pt x="677570" y="13716"/>
                </a:cubicBezTo>
                <a:cubicBezTo>
                  <a:pt x="464698" y="18792"/>
                  <a:pt x="187648" y="31265"/>
                  <a:pt x="0" y="13716"/>
                </a:cubicBezTo>
                <a:cubicBezTo>
                  <a:pt x="-302" y="10335"/>
                  <a:pt x="417" y="4724"/>
                  <a:pt x="0" y="0"/>
                </a:cubicBezTo>
                <a:close/>
              </a:path>
              <a:path w="2606040" h="13716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6569" y="5071"/>
                  <a:pt x="2606315" y="7437"/>
                  <a:pt x="2606040" y="13716"/>
                </a:cubicBezTo>
                <a:cubicBezTo>
                  <a:pt x="2393024" y="-2332"/>
                  <a:pt x="2191161" y="34687"/>
                  <a:pt x="1980590" y="13716"/>
                </a:cubicBezTo>
                <a:cubicBezTo>
                  <a:pt x="1770019" y="-7255"/>
                  <a:pt x="1476440" y="31542"/>
                  <a:pt x="1276960" y="13716"/>
                </a:cubicBezTo>
                <a:cubicBezTo>
                  <a:pt x="1077480" y="-4110"/>
                  <a:pt x="880988" y="37553"/>
                  <a:pt x="651510" y="13716"/>
                </a:cubicBezTo>
                <a:cubicBezTo>
                  <a:pt x="422032" y="-10121"/>
                  <a:pt x="130744" y="-6519"/>
                  <a:pt x="0" y="13716"/>
                </a:cubicBezTo>
                <a:cubicBezTo>
                  <a:pt x="198" y="8947"/>
                  <a:pt x="304" y="52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0060" y="2154674"/>
            <a:ext cx="3182691" cy="2490501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0" indent="-228600" defTabSz="914400">
              <a:lnSpc>
                <a:spcPct val="90000"/>
              </a:lnSpc>
              <a:spcBef>
                <a:spcPts val="3000"/>
              </a:spcBef>
              <a:buFont typeface="Arial" panose="020B0604020202020204" pitchFamily="34" charset="0"/>
              <a:buChar char="•"/>
            </a:pPr>
            <a:r>
              <a:rPr lang="en-US" sz="1700" b="1"/>
              <a:t>Today’s Journey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Understanding your AI assistant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Why structure beats magic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A proven 10-step research workflow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/>
              <a:t>Live demonstration</a:t>
            </a:r>
          </a:p>
          <a:p>
            <a:pPr lv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1700" b="1"/>
              <a:t>Your roadmap to AI-powered research</a:t>
            </a:r>
          </a:p>
        </p:txBody>
      </p:sp>
      <p:pic>
        <p:nvPicPr>
          <p:cNvPr id="4" name="Picture 1" descr="./images/ai-research-assistant.png"/>
          <p:cNvPicPr>
            <a:picLocks noGrp="1" noChangeAspect="1"/>
          </p:cNvPicPr>
          <p:nvPr/>
        </p:nvPicPr>
        <p:blipFill>
          <a:blip r:embed="rId3"/>
          <a:srcRect l="21683" r="11364"/>
          <a:stretch>
            <a:fillRect/>
          </a:stretch>
        </p:blipFill>
        <p:spPr bwMode="auto">
          <a:xfrm>
            <a:off x="3983776" y="10"/>
            <a:ext cx="5159081" cy="51434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13AF6-A727-EE29-2D52-F1FB3BEA3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The Complete Workflow</a:t>
            </a:r>
          </a:p>
          <a:p>
            <a:endParaRPr lang="en-US" sz="1500" b="1" dirty="0">
              <a:ea typeface="Calibri"/>
              <a:cs typeface="Calibri"/>
            </a:endParaRP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72591122"/>
              </p:ext>
            </p:extLst>
          </p:nvPr>
        </p:nvGraphicFramePr>
        <p:xfrm>
          <a:off x="1703257" y="1200150"/>
          <a:ext cx="6172200" cy="3285051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231208013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86010998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309915226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1" i="0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Step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1" i="0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Task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1" i="0" dirty="0">
                          <a:solidFill>
                            <a:srgbClr val="FFFFFF"/>
                          </a:solidFill>
                          <a:effectLst/>
                          <a:latin typeface="Calibri"/>
                        </a:rPr>
                        <a:t>Output</a:t>
                      </a:r>
                      <a:endParaRPr lang="en-US" b="1" i="0" dirty="0">
                        <a:solidFill>
                          <a:srgbClr val="FFFFFF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525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Idea Generation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 hypotheses table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729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5552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Parallel Exploration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10-15 total ideas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93152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Feasibility Testing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Experimental plan + data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2989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Optimization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Best parameters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5169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5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Study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Complete methodology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2099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Component Analysis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Key factors identified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25950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Visualization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Figures + captions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2453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Writing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Full paper draft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0746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Review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Feedback report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2484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Iteration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>
                        <a:lnSpc>
                          <a:spcPts val="1650"/>
                        </a:lnSpc>
                        <a:buNone/>
                      </a:pPr>
                      <a:r>
                        <a:rPr lang="en-US" sz="1350" b="0" i="0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Refined manuscript</a:t>
                      </a:r>
                      <a:endParaRPr lang="en-US" b="0" i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>
                    <a:lnL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906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99443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01557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When AI Goes Wrong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Hallucination Alert!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B87DA23-8EAF-222E-AE7C-7E4C5AAD144F}"/>
              </a:ext>
            </a:extLst>
          </p:cNvPr>
          <p:cNvSpPr>
            <a:spLocks noGrp="1"/>
          </p:cNvSpPr>
          <p:nvPr/>
        </p:nvSpPr>
        <p:spPr>
          <a:xfrm>
            <a:off x="457201" y="1912184"/>
            <a:ext cx="4113550" cy="27667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b="1" dirty="0"/>
              <a:t>Made-up Citations:</a:t>
            </a:r>
            <a:r>
              <a:rPr dirty="0"/>
              <a:t> &gt; “According to Smith et al. (2023), fermentation at 45°C increases yield by 23%”</a:t>
            </a:r>
          </a:p>
          <a:p>
            <a:pPr marL="0" lvl="0" indent="0">
              <a:buNone/>
            </a:pPr>
            <a:r>
              <a:rPr b="1" dirty="0"/>
              <a:t>Reality:</a:t>
            </a:r>
            <a:r>
              <a:rPr dirty="0"/>
              <a:t> Paper doesn’t exist!</a:t>
            </a:r>
            <a:endParaRPr dirty="0">
              <a:ea typeface="Calibri"/>
              <a:cs typeface="Calibri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3D0CDCF-A869-DB07-790C-D97C5A2AE544}"/>
              </a:ext>
            </a:extLst>
          </p:cNvPr>
          <p:cNvSpPr>
            <a:spLocks noGrp="1"/>
          </p:cNvSpPr>
          <p:nvPr/>
        </p:nvSpPr>
        <p:spPr>
          <a:xfrm>
            <a:off x="4676307" y="1912184"/>
            <a:ext cx="4010494" cy="2766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b="1"/>
              <a:t>Plausible but Wrong Data:</a:t>
            </a:r>
            <a:r>
              <a:t> &gt; “Oat milk contains 15g protein per 100ml”</a:t>
            </a:r>
          </a:p>
          <a:p>
            <a:pPr marL="0" lvl="0" indent="0">
              <a:buNone/>
            </a:pPr>
            <a:r>
              <a:rPr b="1"/>
              <a:t>Reality:</a:t>
            </a:r>
            <a:r>
              <a:t> Usually 1-3g per 100ml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What You Should Do: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2900" lvl="0" indent="-342900">
              <a:buAutoNum type="arabicPeriod"/>
            </a:pPr>
            <a:r>
              <a:rPr b="1" dirty="0"/>
              <a:t>Always verify</a:t>
            </a:r>
            <a:r>
              <a:rPr dirty="0"/>
              <a:t> numerical claims</a:t>
            </a:r>
          </a:p>
          <a:p>
            <a:pPr marL="342900" lvl="0" indent="-342900">
              <a:buAutoNum type="arabicPeriod"/>
            </a:pPr>
            <a:r>
              <a:rPr b="1" dirty="0"/>
              <a:t>Check citations</a:t>
            </a:r>
            <a:r>
              <a:rPr dirty="0"/>
              <a:t> before using them</a:t>
            </a:r>
            <a:endParaRPr dirty="0">
              <a:ea typeface="Calibri"/>
              <a:cs typeface="Calibri"/>
            </a:endParaRPr>
          </a:p>
          <a:p>
            <a:pPr marL="342900" lvl="0" indent="-342900">
              <a:buAutoNum type="arabicPeriod"/>
            </a:pPr>
            <a:r>
              <a:rPr b="1" dirty="0"/>
              <a:t>Cross-reference</a:t>
            </a:r>
            <a:r>
              <a:rPr dirty="0"/>
              <a:t> with reliable sources</a:t>
            </a:r>
            <a:endParaRPr dirty="0">
              <a:ea typeface="Calibri"/>
              <a:cs typeface="Calibri"/>
            </a:endParaRPr>
          </a:p>
          <a:p>
            <a:pPr marL="342900" lvl="0" indent="-342900">
              <a:buAutoNum type="arabicPeriod"/>
            </a:pPr>
            <a:r>
              <a:rPr b="1" dirty="0"/>
              <a:t>Use AI for structure</a:t>
            </a:r>
            <a:r>
              <a:rPr dirty="0"/>
              <a:t>, not facts</a:t>
            </a:r>
            <a:endParaRPr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lvl="0" indent="0">
              <a:buNone/>
            </a:pPr>
            <a:r>
              <a:rPr b="1" dirty="0"/>
              <a:t>Remember:</a:t>
            </a:r>
            <a:r>
              <a:rPr dirty="0"/>
              <a:t> AI is confident even when wrong!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Ethical Guidelines: Using AI in Academic Work 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08481" y="126008"/>
            <a:ext cx="5836034" cy="48877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300" b="1" dirty="0"/>
              <a:t>The Right Way to Cite AI Assistance </a:t>
            </a:r>
          </a:p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1300" b="1" dirty="0"/>
              <a:t>In your methods section:</a:t>
            </a:r>
            <a:r>
              <a:rPr lang="en-US" sz="1300" dirty="0"/>
              <a:t> &gt; “Hypothesis generation and experimental design were developed with assistance from Microsoft Copilot (Microsoft Corporation, 2024). All outputs were verified against peer-reviewed literature.”</a:t>
            </a:r>
            <a:endParaRPr lang="en-US" sz="1300" dirty="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300" b="1" dirty="0"/>
              <a:t>What Requires Citation:</a:t>
            </a:r>
            <a:endParaRPr lang="en-US" sz="1300" b="1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Idea generation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Statistical analysis suggestions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Writing structure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✅ Data interpretation ideas</a:t>
            </a:r>
            <a:endParaRPr lang="en-US" sz="1300" dirty="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300" b="1" dirty="0"/>
              <a:t>What Doesn’t:</a:t>
            </a:r>
            <a:endParaRPr lang="en-US" sz="1300" b="1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Grammar checking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Simple calculations</a:t>
            </a:r>
            <a:endParaRPr lang="en-US" sz="1300" dirty="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300" dirty="0"/>
              <a:t>Basic formatting</a:t>
            </a:r>
            <a:endParaRPr lang="en-US" sz="1300" dirty="0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300" b="1" dirty="0"/>
          </a:p>
          <a:p>
            <a:pPr marL="0" lvl="0" indent="0">
              <a:lnSpc>
                <a:spcPct val="90000"/>
              </a:lnSpc>
              <a:buNone/>
            </a:pPr>
            <a:r>
              <a:rPr lang="en-US" sz="1300" b="1" dirty="0"/>
              <a:t>Bottom line:</a:t>
            </a:r>
            <a:r>
              <a:rPr lang="en-US" sz="1300" dirty="0"/>
              <a:t> When in doubt, cite it. Transparency builds trust.</a:t>
            </a:r>
            <a:endParaRPr lang="en-US" sz="1300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Live Demo Time! 🚀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Your Choice: Which Research Should We Explore?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8525AEA-C55C-C9F1-C3B3-DEBFEE5D44CE}"/>
              </a:ext>
            </a:extLst>
          </p:cNvPr>
          <p:cNvSpPr>
            <a:spLocks noGrp="1"/>
          </p:cNvSpPr>
          <p:nvPr/>
        </p:nvSpPr>
        <p:spPr>
          <a:xfrm>
            <a:off x="466569" y="1846602"/>
            <a:ext cx="4038600" cy="277612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b="1" dirty="0"/>
              <a:t>Option A: 🥛 Fermentation Study</a:t>
            </a:r>
            <a:r>
              <a:rPr dirty="0"/>
              <a:t> - Oat milk fermentation - pH, cell counts, viscosity - 3 treatments over 48 hours</a:t>
            </a:r>
          </a:p>
          <a:p>
            <a:pPr marL="0" indent="0">
              <a:buNone/>
            </a:pPr>
            <a:endParaRPr lang="en-US" dirty="0"/>
          </a:p>
          <a:p>
            <a:pPr marL="0" lvl="0" indent="0">
              <a:buNone/>
            </a:pPr>
            <a:r>
              <a:rPr b="1" dirty="0"/>
              <a:t>Option B: 📅 Shelf Life Analysis</a:t>
            </a:r>
            <a:r>
              <a:rPr dirty="0"/>
              <a:t> - Yogurt alternatives - Microbial &amp; sensory data - 4 products over 30 days</a:t>
            </a:r>
            <a:endParaRPr dirty="0">
              <a:ea typeface="Calibri"/>
              <a:cs typeface="Calibri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1231B4D-88E1-2D06-6C26-D5578C181FBE}"/>
              </a:ext>
            </a:extLst>
          </p:cNvPr>
          <p:cNvSpPr>
            <a:spLocks noGrp="1"/>
          </p:cNvSpPr>
          <p:nvPr/>
        </p:nvSpPr>
        <p:spPr>
          <a:xfrm>
            <a:off x="4657569" y="1846602"/>
            <a:ext cx="4038600" cy="277612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buNone/>
            </a:pPr>
            <a:r>
              <a:rPr sz="1900" b="1" dirty="0"/>
              <a:t>Option C: 👅 Sensory Panel</a:t>
            </a:r>
            <a:r>
              <a:rPr sz="1900" dirty="0"/>
              <a:t> - Plant-based cheese - 50 panelists - Texture, flavor, preference</a:t>
            </a:r>
            <a:endParaRPr lang="en-US" sz="1900"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sz="1900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sz="1900" b="1"/>
              <a:t>Option D: 🧪 Process Optimization</a:t>
            </a:r>
            <a:r>
              <a:rPr sz="1900"/>
              <a:t> - Protein extraction yields - Temperature vs pH effects - Response surface data</a:t>
            </a:r>
            <a:endParaRPr sz="190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🗳️ Vote Now!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Scan QR code or shout out your choice!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Quick Demo: Bad vs. Good Prompting 🎯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 dirty="0"/>
              <a:t>Let’s try both approaches…</a:t>
            </a:r>
            <a:endParaRPr lang="en-US" b="1" i="1" dirty="0">
              <a:ea typeface="Calibri"/>
              <a:cs typeface="Calibri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A9FBA522-3C20-CA84-EB35-A476C5E7AC55}"/>
              </a:ext>
            </a:extLst>
          </p:cNvPr>
          <p:cNvSpPr>
            <a:spLocks noGrp="1"/>
          </p:cNvSpPr>
          <p:nvPr/>
        </p:nvSpPr>
        <p:spPr>
          <a:xfrm>
            <a:off x="410356" y="1893446"/>
            <a:ext cx="4038600" cy="269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ts val="3000"/>
              </a:spcBef>
              <a:buNone/>
            </a:pPr>
            <a:r>
              <a:rPr b="1"/>
              <a:t>First: The “Everything” Prompt </a:t>
            </a:r>
            <a:r>
              <a:rPr b="1" i="1"/>
              <a:t>(3 min)</a:t>
            </a:r>
          </a:p>
          <a:p>
            <a:pPr marL="0" lvl="0" indent="0">
              <a:buNone/>
            </a:pPr>
            <a:r>
              <a:rPr i="1"/>
              <a:t>Watch what happens when we ask for too much at once</a:t>
            </a:r>
          </a:p>
          <a:p>
            <a:pPr marL="0" lvl="0" indent="0">
              <a:buNone/>
            </a:pPr>
            <a:r>
              <a:t>“Analyze [winning dataset], create graphs, write conclusions, and suggest future research”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AF7057F-1B0B-B983-BDCA-3AAF419823B7}"/>
              </a:ext>
            </a:extLst>
          </p:cNvPr>
          <p:cNvSpPr>
            <a:spLocks noGrp="1"/>
          </p:cNvSpPr>
          <p:nvPr/>
        </p:nvSpPr>
        <p:spPr>
          <a:xfrm>
            <a:off x="4601356" y="1893446"/>
            <a:ext cx="4038600" cy="2691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spcBef>
                <a:spcPts val="3000"/>
              </a:spcBef>
              <a:buNone/>
            </a:pPr>
            <a:r>
              <a:rPr b="1"/>
              <a:t>Then: Our Structured Approach </a:t>
            </a:r>
            <a:r>
              <a:rPr b="1" i="1"/>
              <a:t>(7 min)</a:t>
            </a:r>
          </a:p>
          <a:p>
            <a:pPr marL="0" lvl="0" indent="0">
              <a:buNone/>
            </a:pPr>
            <a:r>
              <a:rPr i="1"/>
              <a:t>See the difference when we break it down</a:t>
            </a:r>
          </a:p>
          <a:p>
            <a:pPr marL="0" lvl="0" indent="0">
              <a:buNone/>
            </a:pPr>
            <a:r>
              <a:t>Steps 1 → 3 → 7 in sequence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839B2B-7500-98C7-8D54-9AB7F39EDD9E}"/>
              </a:ext>
            </a:extLst>
          </p:cNvPr>
          <p:cNvSpPr txBox="1"/>
          <p:nvPr/>
        </p:nvSpPr>
        <p:spPr>
          <a:xfrm>
            <a:off x="408484" y="4582306"/>
            <a:ext cx="824271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Pay attention to:</a:t>
            </a:r>
            <a:r>
              <a:rPr lang="en-US" sz="2400"/>
              <a:t> Response quality, detail level, and actionability</a:t>
            </a:r>
            <a:r>
              <a:rPr lang="en-US" sz="2400">
                <a:ea typeface="Calibri"/>
                <a:cs typeface="Calibri"/>
              </a:rPr>
              <a:t>​</a:t>
            </a:r>
            <a:endParaRPr 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Troubleshooting Common Issues 🔧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0" indent="0">
              <a:buNone/>
            </a:pPr>
            <a:r>
              <a:rPr b="1" dirty="0"/>
              <a:t>Problem:</a:t>
            </a:r>
            <a:r>
              <a:rPr dirty="0"/>
              <a:t> AI gives generic </a:t>
            </a:r>
            <a:r>
              <a:rPr lang="en-US" dirty="0"/>
              <a:t>responses</a:t>
            </a:r>
          </a:p>
          <a:p>
            <a:pPr marL="0" indent="0">
              <a:buNone/>
            </a:pPr>
            <a:r>
              <a:rPr lang="en-US" b="1" dirty="0"/>
              <a:t>Solution</a:t>
            </a:r>
            <a:r>
              <a:rPr b="1" dirty="0"/>
              <a:t>:</a:t>
            </a:r>
            <a:r>
              <a:rPr dirty="0"/>
              <a:t> Add more specific requirements to your prompt</a:t>
            </a:r>
            <a:endParaRPr lang="en-US"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b="1" dirty="0"/>
              <a:t>Problem:</a:t>
            </a:r>
            <a:r>
              <a:rPr dirty="0"/>
              <a:t> Getting confused by long conversations</a:t>
            </a:r>
            <a:endParaRPr lang="en-US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b="1" dirty="0"/>
              <a:t>Solution:</a:t>
            </a:r>
            <a:r>
              <a:rPr dirty="0"/>
              <a:t> Start a new chat session</a:t>
            </a:r>
            <a:endParaRPr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b="1" dirty="0"/>
              <a:t>Problem:</a:t>
            </a:r>
            <a:r>
              <a:rPr dirty="0"/>
              <a:t> AI refuses to help</a:t>
            </a:r>
            <a:endParaRPr lang="en-US" dirty="0">
              <a:ea typeface="Calibri"/>
              <a:cs typeface="Calibri"/>
            </a:endParaRPr>
          </a:p>
          <a:p>
            <a:pPr marL="0" lvl="0" indent="0">
              <a:buNone/>
            </a:pPr>
            <a:r>
              <a:rPr b="1" dirty="0"/>
              <a:t>Solution:</a:t>
            </a:r>
            <a:r>
              <a:rPr dirty="0"/>
              <a:t> Rephrase more academically, avoid trigger words</a:t>
            </a:r>
            <a:endParaRPr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lvl="0" indent="0">
              <a:buNone/>
            </a:pPr>
            <a:r>
              <a:rPr b="1" dirty="0"/>
              <a:t>Universal fix:</a:t>
            </a:r>
            <a:r>
              <a:rPr dirty="0"/>
              <a:t> When stuck, start fresh with a clearer, more specific prompt</a:t>
            </a:r>
            <a:endParaRPr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Understanding AI Limitations ⚠️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Critical Things to Know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CBDC302-DAB9-B41D-D5CF-45771925FC3E}"/>
              </a:ext>
            </a:extLst>
          </p:cNvPr>
          <p:cNvSpPr>
            <a:spLocks noGrp="1"/>
          </p:cNvSpPr>
          <p:nvPr/>
        </p:nvSpPr>
        <p:spPr>
          <a:xfrm>
            <a:off x="457200" y="2165143"/>
            <a:ext cx="4038600" cy="177366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b="1" dirty="0"/>
              <a:t>Hallucinations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AI can “make up” information </a:t>
            </a:r>
            <a:endParaRPr lang="en-US" dirty="0"/>
          </a:p>
          <a:p>
            <a:pPr marL="0" indent="0">
              <a:buNone/>
            </a:pPr>
            <a:r>
              <a:rPr dirty="0"/>
              <a:t>- Fake citations are common </a:t>
            </a:r>
            <a:endParaRPr lang="en-US"/>
          </a:p>
          <a:p>
            <a:pPr marL="0" indent="0">
              <a:buNone/>
            </a:pPr>
            <a:r>
              <a:rPr dirty="0"/>
              <a:t>- Always verify sources </a:t>
            </a:r>
            <a:endParaRPr lang="en-US" dirty="0"/>
          </a:p>
          <a:p>
            <a:pPr marL="0" lvl="0" indent="0">
              <a:buNone/>
            </a:pPr>
            <a:r>
              <a:rPr dirty="0"/>
              <a:t>- May invent plausible-sounding data</a:t>
            </a:r>
            <a:endParaRPr>
              <a:ea typeface="Calibri"/>
              <a:cs typeface="Calibri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D0E04089-FF75-BB2F-AFF0-9F47113A6D48}"/>
              </a:ext>
            </a:extLst>
          </p:cNvPr>
          <p:cNvSpPr>
            <a:spLocks noGrp="1"/>
          </p:cNvSpPr>
          <p:nvPr/>
        </p:nvSpPr>
        <p:spPr>
          <a:xfrm>
            <a:off x="4648200" y="2165143"/>
            <a:ext cx="4038600" cy="1773661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b="1" dirty="0"/>
              <a:t>Other Limitations</a:t>
            </a:r>
            <a:r>
              <a:rPr dirty="0"/>
              <a:t> </a:t>
            </a:r>
            <a:endParaRPr lang="en-US" dirty="0"/>
          </a:p>
          <a:p>
            <a:pPr marL="0" indent="0">
              <a:buNone/>
            </a:pPr>
            <a:r>
              <a:rPr dirty="0"/>
              <a:t>- Knowledge cutoff dates </a:t>
            </a:r>
            <a:endParaRPr lang="en-US" dirty="0"/>
          </a:p>
          <a:p>
            <a:pPr marL="0" indent="0">
              <a:buNone/>
            </a:pPr>
            <a:r>
              <a:rPr dirty="0"/>
              <a:t>- Can’t access real databases </a:t>
            </a:r>
            <a:endParaRPr lang="en-US"/>
          </a:p>
          <a:p>
            <a:pPr marL="0" indent="0">
              <a:buNone/>
            </a:pPr>
            <a:r>
              <a:rPr dirty="0"/>
              <a:t>- No actual lab work </a:t>
            </a:r>
            <a:endParaRPr lang="en-US" dirty="0"/>
          </a:p>
          <a:p>
            <a:pPr marL="0" lvl="0" indent="0">
              <a:buNone/>
            </a:pPr>
            <a:r>
              <a:rPr dirty="0"/>
              <a:t>- Context window limits</a:t>
            </a:r>
            <a:endParaRPr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6891" y="839273"/>
            <a:ext cx="3464954" cy="346495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78305" y="1047514"/>
            <a:ext cx="2430380" cy="3048471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Golden Rule for Research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6512790" y="705861"/>
            <a:ext cx="2240924" cy="2240924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536" y="3585744"/>
            <a:ext cx="409575" cy="40957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7614" y="1144524"/>
            <a:ext cx="4152298" cy="2951461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b="1"/>
              <a:t>Never trust, always verify!</a:t>
            </a:r>
            <a:r>
              <a:t> Use AI for ideation and structure, but validate all facts, citations, and data.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Quick System Check! 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Do you have access to:</a:t>
            </a:r>
          </a:p>
          <a:p>
            <a:pPr lvl="0"/>
            <a:r>
              <a:t>✅ Microsoft Copilot (copilot.microsoft.com)</a:t>
            </a:r>
          </a:p>
          <a:p>
            <a:pPr lvl="0"/>
            <a:r>
              <a:t>✅ Internet connection</a:t>
            </a:r>
          </a:p>
          <a:p>
            <a:pPr lvl="0"/>
            <a:r>
              <a:t>✅ Ability to download files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22421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>
              <a:buNone/>
            </a:pPr>
            <a:r>
              <a:rPr b="1" dirty="0"/>
              <a:t>Can’t Access Copilot?</a:t>
            </a:r>
          </a:p>
          <a:p>
            <a:pPr lvl="0"/>
            <a:r>
              <a:rPr dirty="0"/>
              <a:t>Try ChatGPT (chat.openai.com) - free tier works</a:t>
            </a:r>
            <a:endParaRPr dirty="0">
              <a:ea typeface="Calibri"/>
              <a:cs typeface="Calibri"/>
            </a:endParaRPr>
          </a:p>
          <a:p>
            <a:pPr lvl="0"/>
            <a:r>
              <a:rPr dirty="0"/>
              <a:t>Claude (claude.ai) - also free</a:t>
            </a:r>
            <a:endParaRPr dirty="0">
              <a:ea typeface="Calibri"/>
              <a:cs typeface="Calibri"/>
            </a:endParaRPr>
          </a:p>
          <a:p>
            <a:pPr lvl="0"/>
            <a:r>
              <a:rPr b="1" dirty="0"/>
              <a:t>Key point:</a:t>
            </a:r>
            <a:r>
              <a:rPr dirty="0"/>
              <a:t> The principles work with ANY AI assistant</a:t>
            </a:r>
            <a:endParaRPr dirty="0">
              <a:ea typeface="Calibri"/>
              <a:cs typeface="Calibri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658A88-B42B-D47E-5122-2978A01AB499}"/>
              </a:ext>
            </a:extLst>
          </p:cNvPr>
          <p:cNvSpPr txBox="1"/>
          <p:nvPr/>
        </p:nvSpPr>
        <p:spPr>
          <a:xfrm>
            <a:off x="764498" y="3992068"/>
            <a:ext cx="7615003" cy="4154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100" b="1" dirty="0">
                <a:cs typeface="Segoe UI"/>
              </a:rPr>
              <a:t>Timing:</a:t>
            </a:r>
            <a:r>
              <a:rPr lang="en-US" sz="2100" dirty="0">
                <a:cs typeface="Segoe UI"/>
              </a:rPr>
              <a:t> We’ll have troubleshooting breaks at 15 and 35 minutes!</a:t>
            </a:r>
            <a:r>
              <a:rPr lang="en-US" sz="2100" dirty="0">
                <a:ea typeface="Calibri"/>
                <a:cs typeface="Calibri"/>
              </a:rPr>
              <a:t>​</a:t>
            </a:r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Key Takeaways 🎓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buAutoNum type="arabicPeriod"/>
            </a:pPr>
            <a:r>
              <a:rPr lang="en-US" sz="2000" b="1"/>
              <a:t>One Task, One Prompt</a:t>
            </a:r>
            <a:r>
              <a:rPr lang="en-US" sz="2000"/>
              <a:t> - Your golden rule </a:t>
            </a: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Structure = Success</a:t>
            </a:r>
            <a:r>
              <a:rPr lang="en-US" sz="2000"/>
              <a:t> - Guide the AI step-by-step</a:t>
            </a:r>
            <a:endParaRPr lang="en-US" sz="2000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Iterate &amp; Refine</a:t>
            </a:r>
            <a:r>
              <a:rPr lang="en-US" sz="2000"/>
              <a:t> - Fix what needs fixing</a:t>
            </a:r>
            <a:endParaRPr lang="en-US" sz="2000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Think Like a Manager</a:t>
            </a:r>
            <a:r>
              <a:rPr lang="en-US" sz="2000"/>
              <a:t> - You’re the boss!</a:t>
            </a:r>
            <a:endParaRPr lang="en-US" sz="2000">
              <a:ea typeface="Calibri"/>
              <a:cs typeface="Calibri"/>
            </a:endParaRPr>
          </a:p>
          <a:p>
            <a:pPr marL="342900" lvl="0" indent="-342900">
              <a:lnSpc>
                <a:spcPct val="90000"/>
              </a:lnSpc>
              <a:buAutoNum type="arabicPeriod"/>
            </a:pPr>
            <a:r>
              <a:rPr lang="en-US" sz="2000" b="1"/>
              <a:t>Always Verify</a:t>
            </a:r>
            <a:r>
              <a:rPr lang="en-US" sz="2000"/>
              <a:t> - AI assists, you validate</a:t>
            </a:r>
            <a:endParaRPr lang="en-US" sz="20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2000" b="1"/>
              <a:t>Next Session Preview 👀</a:t>
            </a:r>
            <a:endParaRPr lang="en-US" sz="2000" b="1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Hands-on practice with all 10 steps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Building your own AI research agent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/>
              <a:t>Advanced techniques and shortcuts</a:t>
            </a:r>
            <a:endParaRPr lang="en-US" sz="20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2000" b="1"/>
              <a:t>Bring a research topic you’re curious about!</a:t>
            </a:r>
            <a:endParaRPr lang="en-US" sz="2000" b="1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Your Mission (Should You Choose to Accept) 🎯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Before Next Session:</a:t>
            </a:r>
          </a:p>
          <a:p>
            <a:pPr marL="342900" lvl="0" indent="-342900">
              <a:buAutoNum type="arabicPeriod"/>
            </a:pPr>
            <a:r>
              <a:rPr b="1"/>
              <a:t>Think</a:t>
            </a:r>
            <a:r>
              <a:t> of a research topic you’re interested in</a:t>
            </a:r>
          </a:p>
          <a:p>
            <a:pPr marL="342900" lvl="0" indent="-342900">
              <a:buAutoNum type="arabicPeriod"/>
            </a:pPr>
            <a:r>
              <a:rPr b="1"/>
              <a:t>Try</a:t>
            </a:r>
            <a:r>
              <a:t> the idea generation prompt on your own</a:t>
            </a:r>
          </a:p>
          <a:p>
            <a:pPr marL="342900" lvl="0" indent="-342900">
              <a:buAutoNum type="arabicPeriod"/>
            </a:pPr>
            <a:r>
              <a:rPr b="1"/>
              <a:t>Note</a:t>
            </a:r>
            <a:r>
              <a:t> what works and what doesn’t</a:t>
            </a:r>
          </a:p>
          <a:p>
            <a:pPr marL="342900" lvl="0" indent="-342900">
              <a:buAutoNum type="arabicPeriod"/>
            </a:pPr>
            <a:r>
              <a:rPr b="1"/>
              <a:t>Bookmark</a:t>
            </a:r>
            <a:r>
              <a:t> copilot.microsoft.com or your preferred AI tool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A3C89F8-0D2F-47FF-B903-15124826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10322" y="437508"/>
            <a:ext cx="5370268" cy="31236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lvl="0" indent="0" algn="r" defTabSz="914400">
              <a:lnSpc>
                <a:spcPct val="90000"/>
              </a:lnSpc>
            </a:pPr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Remember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6171" y="4479130"/>
            <a:ext cx="6434024" cy="378619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0" indent="0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15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You’re not learning to use AI - you’re learning to </a:t>
            </a:r>
            <a:r>
              <a:rPr lang="en-US" sz="1500" b="1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manage</a:t>
            </a:r>
            <a:r>
              <a:rPr lang="en-US" sz="15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 AI</a:t>
            </a:r>
          </a:p>
        </p:txBody>
      </p:sp>
      <p:sp>
        <p:nvSpPr>
          <p:cNvPr id="10" name="Graphic 13">
            <a:extLst>
              <a:ext uri="{FF2B5EF4-FFF2-40B4-BE49-F238E27FC236}">
                <a16:creationId xmlns:a16="http://schemas.microsoft.com/office/drawing/2014/main" id="{C5CB530E-515E-412C-9DF1-5F8FFBD6F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05769" y="437508"/>
            <a:ext cx="104279" cy="104280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2" name="Graphic 12">
            <a:extLst>
              <a:ext uri="{FF2B5EF4-FFF2-40B4-BE49-F238E27FC236}">
                <a16:creationId xmlns:a16="http://schemas.microsoft.com/office/drawing/2014/main" id="{712D4376-A578-4FF1-94FC-245E7A6A48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74854" y="609480"/>
            <a:ext cx="68353" cy="68353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Graphic 15">
            <a:extLst>
              <a:ext uri="{FF2B5EF4-FFF2-40B4-BE49-F238E27FC236}">
                <a16:creationId xmlns:a16="http://schemas.microsoft.com/office/drawing/2014/main" id="{AEA7509D-F04F-40CB-A0B3-EEF16499C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94114" y="777799"/>
            <a:ext cx="95785" cy="95786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6020367-4FD5-4596-8E10-C5F095CD8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42085" y="2627274"/>
            <a:ext cx="0" cy="2509567"/>
          </a:xfrm>
          <a:prstGeom prst="line">
            <a:avLst/>
          </a:prstGeom>
          <a:ln w="25400" cap="sq">
            <a:solidFill>
              <a:srgbClr val="FFFFFF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raphic 22">
            <a:extLst>
              <a:ext uri="{FF2B5EF4-FFF2-40B4-BE49-F238E27FC236}">
                <a16:creationId xmlns:a16="http://schemas.microsoft.com/office/drawing/2014/main" id="{508BEF50-7B1E-49A4-BC19-5F4F1D755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7318" y="4227510"/>
            <a:ext cx="113652" cy="113652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0" name="Graphic 23">
            <a:extLst>
              <a:ext uri="{FF2B5EF4-FFF2-40B4-BE49-F238E27FC236}">
                <a16:creationId xmlns:a16="http://schemas.microsoft.com/office/drawing/2014/main" id="{3FBAD350-5664-4811-A208-657FB882D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33881" y="4572569"/>
            <a:ext cx="81469" cy="81469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22" name="Graphic 21">
            <a:extLst>
              <a:ext uri="{FF2B5EF4-FFF2-40B4-BE49-F238E27FC236}">
                <a16:creationId xmlns:a16="http://schemas.microsoft.com/office/drawing/2014/main" id="{C39ADB8F-D187-49D7-BDCF-C1B6DC7270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5716" y="4678521"/>
            <a:ext cx="71819" cy="71820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244026"/>
            <a:ext cx="3276451" cy="1467631"/>
          </a:xfrm>
        </p:spPr>
        <p:txBody>
          <a:bodyPr anchor="b">
            <a:normAutofit/>
          </a:bodyPr>
          <a:lstStyle/>
          <a:p>
            <a:pPr marL="0" lvl="0" indent="0">
              <a:buNone/>
            </a:pPr>
            <a:r>
              <a:rPr lang="en-US" sz="4100"/>
              <a:t>Questions? 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1940245"/>
            <a:ext cx="2606040" cy="13716"/>
          </a:xfrm>
          <a:custGeom>
            <a:avLst/>
            <a:gdLst>
              <a:gd name="connsiteX0" fmla="*/ 0 w 2606040"/>
              <a:gd name="connsiteY0" fmla="*/ 0 h 13716"/>
              <a:gd name="connsiteX1" fmla="*/ 625450 w 2606040"/>
              <a:gd name="connsiteY1" fmla="*/ 0 h 13716"/>
              <a:gd name="connsiteX2" fmla="*/ 1224839 w 2606040"/>
              <a:gd name="connsiteY2" fmla="*/ 0 h 13716"/>
              <a:gd name="connsiteX3" fmla="*/ 1824228 w 2606040"/>
              <a:gd name="connsiteY3" fmla="*/ 0 h 13716"/>
              <a:gd name="connsiteX4" fmla="*/ 2606040 w 2606040"/>
              <a:gd name="connsiteY4" fmla="*/ 0 h 13716"/>
              <a:gd name="connsiteX5" fmla="*/ 2606040 w 2606040"/>
              <a:gd name="connsiteY5" fmla="*/ 13716 h 13716"/>
              <a:gd name="connsiteX6" fmla="*/ 1902409 w 2606040"/>
              <a:gd name="connsiteY6" fmla="*/ 13716 h 13716"/>
              <a:gd name="connsiteX7" fmla="*/ 1276960 w 2606040"/>
              <a:gd name="connsiteY7" fmla="*/ 13716 h 13716"/>
              <a:gd name="connsiteX8" fmla="*/ 677570 w 2606040"/>
              <a:gd name="connsiteY8" fmla="*/ 13716 h 13716"/>
              <a:gd name="connsiteX9" fmla="*/ 0 w 2606040"/>
              <a:gd name="connsiteY9" fmla="*/ 13716 h 13716"/>
              <a:gd name="connsiteX10" fmla="*/ 0 w 2606040"/>
              <a:gd name="connsiteY10" fmla="*/ 0 h 1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3716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690" y="5728"/>
                  <a:pt x="2605650" y="7624"/>
                  <a:pt x="2606040" y="13716"/>
                </a:cubicBezTo>
                <a:cubicBezTo>
                  <a:pt x="2256758" y="26838"/>
                  <a:pt x="2173673" y="-17450"/>
                  <a:pt x="1902409" y="13716"/>
                </a:cubicBezTo>
                <a:cubicBezTo>
                  <a:pt x="1631145" y="44882"/>
                  <a:pt x="1461378" y="894"/>
                  <a:pt x="1276960" y="13716"/>
                </a:cubicBezTo>
                <a:cubicBezTo>
                  <a:pt x="1092542" y="26538"/>
                  <a:pt x="890442" y="8641"/>
                  <a:pt x="677570" y="13716"/>
                </a:cubicBezTo>
                <a:cubicBezTo>
                  <a:pt x="464698" y="18792"/>
                  <a:pt x="187648" y="31265"/>
                  <a:pt x="0" y="13716"/>
                </a:cubicBezTo>
                <a:cubicBezTo>
                  <a:pt x="-302" y="10335"/>
                  <a:pt x="417" y="4724"/>
                  <a:pt x="0" y="0"/>
                </a:cubicBezTo>
                <a:close/>
              </a:path>
              <a:path w="2606040" h="13716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6569" y="5071"/>
                  <a:pt x="2606315" y="7437"/>
                  <a:pt x="2606040" y="13716"/>
                </a:cubicBezTo>
                <a:cubicBezTo>
                  <a:pt x="2393024" y="-2332"/>
                  <a:pt x="2191161" y="34687"/>
                  <a:pt x="1980590" y="13716"/>
                </a:cubicBezTo>
                <a:cubicBezTo>
                  <a:pt x="1770019" y="-7255"/>
                  <a:pt x="1476440" y="31542"/>
                  <a:pt x="1276960" y="13716"/>
                </a:cubicBezTo>
                <a:cubicBezTo>
                  <a:pt x="1077480" y="-4110"/>
                  <a:pt x="880988" y="37553"/>
                  <a:pt x="651510" y="13716"/>
                </a:cubicBezTo>
                <a:cubicBezTo>
                  <a:pt x="422032" y="-10121"/>
                  <a:pt x="130744" y="-6519"/>
                  <a:pt x="0" y="13716"/>
                </a:cubicBezTo>
                <a:cubicBezTo>
                  <a:pt x="198" y="8947"/>
                  <a:pt x="304" y="52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2154674"/>
            <a:ext cx="3182691" cy="2490501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lang="en-US" sz="1700" b="1"/>
              <a:t>Let’s Discuss!</a:t>
            </a:r>
          </a:p>
          <a:p>
            <a:r>
              <a:rPr lang="en-US" sz="1700">
                <a:ea typeface="Calibri"/>
                <a:cs typeface="Calibri"/>
              </a:rPr>
              <a:t>Concerns about the workflow?</a:t>
            </a:r>
          </a:p>
          <a:p>
            <a:r>
              <a:rPr lang="en-US" sz="1700">
                <a:ea typeface="Calibri"/>
                <a:cs typeface="Calibri"/>
              </a:rPr>
              <a:t>Technical questions?</a:t>
            </a:r>
          </a:p>
          <a:p>
            <a:r>
              <a:rPr lang="en-US" sz="1700">
                <a:ea typeface="Calibri"/>
                <a:cs typeface="Calibri"/>
              </a:rPr>
              <a:t>Want to see another demo?</a:t>
            </a:r>
          </a:p>
          <a:p>
            <a:r>
              <a:rPr lang="en-US" sz="1700">
                <a:ea typeface="Calibri"/>
                <a:cs typeface="Calibri"/>
              </a:rPr>
              <a:t>Ethical considerations?</a:t>
            </a:r>
          </a:p>
          <a:p>
            <a:pPr marL="0" indent="0">
              <a:spcBef>
                <a:spcPts val="3000"/>
              </a:spcBef>
              <a:buNone/>
            </a:pPr>
            <a:endParaRPr lang="en-US" sz="1700" b="1">
              <a:ea typeface="Calibri"/>
              <a:cs typeface="Calibri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7E6275-495E-3F4A-1F49-E9886892BFE2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rcRect l="15183" r="17865"/>
          <a:stretch>
            <a:fillRect/>
          </a:stretch>
        </p:blipFill>
        <p:spPr bwMode="auto">
          <a:xfrm>
            <a:off x="3983776" y="10"/>
            <a:ext cx="5159081" cy="51434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2058A88-2D61-AED3-2D24-CF9AD19291C6}"/>
              </a:ext>
            </a:extLst>
          </p:cNvPr>
          <p:cNvSpPr>
            <a:spLocks noGrp="1"/>
          </p:cNvSpPr>
          <p:nvPr/>
        </p:nvSpPr>
        <p:spPr>
          <a:xfrm>
            <a:off x="457200" y="1959028"/>
            <a:ext cx="4038600" cy="23638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287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342900" algn="l" defTabSz="342900" rtl="0" eaLnBrk="1" latinLnBrk="0" hangingPunct="1">
              <a:spcBef>
                <a:spcPct val="20000"/>
              </a:spcBef>
              <a:buFont typeface="Arial"/>
              <a:buChar char="–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500" indent="-342900" algn="l" defTabSz="342900" rtl="0" eaLnBrk="1" latinLnBrk="0" hangingPunct="1">
              <a:spcBef>
                <a:spcPct val="20000"/>
              </a:spcBef>
              <a:buFont typeface="Arial"/>
              <a:buChar char="»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574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003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432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086100" indent="-342900" algn="l" defTabSz="342900" rtl="0" eaLnBrk="1" latinLnBrk="0" hangingPunct="1">
              <a:spcBef>
                <a:spcPct val="20000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endParaRPr lang="en-US" dirty="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Resources &amp; Links 📚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Everything You Need</a:t>
            </a:r>
          </a:p>
          <a:p>
            <a:pPr lvl="0"/>
            <a:r>
              <a:rPr b="1"/>
              <a:t>Presentation slides:</a:t>
            </a:r>
            <a:r>
              <a:t> [GitHub link will be here]</a:t>
            </a:r>
          </a:p>
          <a:p>
            <a:pPr lvl="0"/>
            <a:r>
              <a:rPr b="1"/>
              <a:t>All datasets:</a:t>
            </a:r>
            <a:r>
              <a:t> [GitHub data folder link]</a:t>
            </a:r>
          </a:p>
          <a:p>
            <a:pPr lvl="0"/>
            <a:r>
              <a:rPr b="1"/>
              <a:t>Audio version:</a:t>
            </a:r>
            <a:r>
              <a:t> [NotebookLM podcast link]</a:t>
            </a:r>
          </a:p>
          <a:p>
            <a:pPr lvl="0"/>
            <a:r>
              <a:rPr b="1"/>
              <a:t>Video explainer:</a:t>
            </a:r>
            <a:r>
              <a:t> [NotebookLM video link]</a:t>
            </a:r>
          </a:p>
          <a:p>
            <a:pPr lvl="0"/>
            <a:r>
              <a:rPr b="1"/>
              <a:t>Quick reference:</a:t>
            </a:r>
            <a:r>
              <a:t> [Prompt templates document]</a:t>
            </a:r>
          </a:p>
          <a:p>
            <a:pPr marL="0" lvl="0" indent="0">
              <a:buNone/>
            </a:pPr>
            <a:r>
              <a:rPr b="1"/>
              <a:t>Created with assistance from Claude (Anthropic)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The Problem: The “Everything” Prompt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anchor="ctr"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Have you ever tried this?</a:t>
            </a:r>
          </a:p>
          <a:p>
            <a:pPr lvl="0"/>
            <a:r>
              <a:t>You ask AI to do a huge task all at once…</a:t>
            </a:r>
          </a:p>
          <a:p>
            <a:pPr lvl="0"/>
            <a:r>
              <a:t>“Analyse high-pressure processing for juice shelf life, tell me pros and cons, design an experiment for Vitamin C in orange juice, write the methods, and create expected results table”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125454" cy="51435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865179"/>
            <a:ext cx="2400300" cy="3345872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>
                <a:solidFill>
                  <a:srgbClr val="FFFFFF"/>
                </a:solidFill>
              </a:rPr>
              <a:t>What do you get back? 😕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dirty="0"/>
              <a:t>❌ Shallow, generic summary</a:t>
            </a:r>
          </a:p>
          <a:p>
            <a:pPr lvl="0"/>
            <a:r>
              <a:rPr dirty="0"/>
              <a:t>❌ Forgets half your instructions</a:t>
            </a:r>
            <a:endParaRPr dirty="0">
              <a:ea typeface="Calibri"/>
              <a:cs typeface="Calibri"/>
            </a:endParaRPr>
          </a:p>
          <a:p>
            <a:pPr lvl="0"/>
            <a:r>
              <a:rPr dirty="0"/>
              <a:t>❌ Messy, unusable output</a:t>
            </a:r>
            <a:endParaRPr dirty="0">
              <a:ea typeface="Calibri"/>
              <a:cs typeface="Calibri"/>
            </a:endParaRPr>
          </a:p>
          <a:p>
            <a:pPr marL="0" indent="0">
              <a:buNone/>
            </a:pPr>
            <a:endParaRPr lang="en-US" b="1" dirty="0"/>
          </a:p>
          <a:p>
            <a:pPr marL="0" lvl="0" indent="0">
              <a:buNone/>
            </a:pPr>
            <a:r>
              <a:rPr b="1" dirty="0"/>
              <a:t>Real Example:</a:t>
            </a:r>
            <a:r>
              <a:rPr dirty="0"/>
              <a:t> “Write my entire literature review on plant proteins” → Gets 2 paragraphs of Wikipedia-level content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350" y="571500"/>
            <a:ext cx="4000647" cy="1281182"/>
          </a:xfrm>
        </p:spPr>
        <p:txBody>
          <a:bodyPr anchor="ctr">
            <a:normAutofit/>
          </a:bodyPr>
          <a:lstStyle/>
          <a:p>
            <a:pPr marL="0" lvl="0" indent="0">
              <a:buNone/>
            </a:pPr>
            <a:r>
              <a:rPr lang="en-US" sz="3000"/>
              <a:t>The Solution: Think Like a Manager 🎯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350" y="1852683"/>
            <a:ext cx="4000647" cy="2827376"/>
          </a:xfrm>
        </p:spPr>
        <p:txBody>
          <a:bodyPr anchor="ctr">
            <a:normAutofit/>
          </a:bodyPr>
          <a:lstStyle/>
          <a:p>
            <a:pPr marL="0" lvl="0" indent="0">
              <a:spcBef>
                <a:spcPts val="3000"/>
              </a:spcBef>
              <a:buNone/>
            </a:pPr>
            <a:r>
              <a:rPr lang="en-US" sz="1500" b="1"/>
              <a:t>Not a Magician! ✨</a:t>
            </a:r>
          </a:p>
          <a:p>
            <a:pPr marL="1270000" lvl="0" indent="0">
              <a:buNone/>
            </a:pPr>
            <a:r>
              <a:rPr lang="en-US" sz="1500" b="1"/>
              <a:t>Big Idea:</a:t>
            </a:r>
            <a:r>
              <a:rPr lang="en-US" sz="1500"/>
              <a:t> Break complex research into small, logical steps</a:t>
            </a:r>
          </a:p>
          <a:p>
            <a:pPr marL="0" lvl="0" indent="0">
              <a:spcBef>
                <a:spcPts val="3000"/>
              </a:spcBef>
              <a:buNone/>
            </a:pPr>
            <a:r>
              <a:rPr lang="en-US" sz="1500" b="1"/>
              <a:t>The Golden Rule - One Task, One Prompt</a:t>
            </a:r>
          </a:p>
          <a:p>
            <a:pPr marL="0" lvl="0" indent="0">
              <a:buNone/>
            </a:pPr>
            <a:r>
              <a:rPr lang="en-US" sz="1500"/>
              <a:t>Give your AI assistant one clear job at a time</a:t>
            </a:r>
          </a:p>
          <a:p>
            <a:pPr marL="0" lvl="0" indent="0">
              <a:buNone/>
            </a:pPr>
            <a:r>
              <a:rPr lang="en-US" sz="1500" b="1"/>
              <a:t>Let’s explore why this simple rule is so powerful…</a:t>
            </a:r>
          </a:p>
        </p:txBody>
      </p:sp>
      <p:pic>
        <p:nvPicPr>
          <p:cNvPr id="6" name="Picture 5" descr="Person with idea concept">
            <a:extLst>
              <a:ext uri="{FF2B5EF4-FFF2-40B4-BE49-F238E27FC236}">
                <a16:creationId xmlns:a16="http://schemas.microsoft.com/office/drawing/2014/main" id="{BA05F820-4AB6-7870-F060-760AD91A651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585" r="17655" b="-3"/>
          <a:stretch>
            <a:fillRect/>
          </a:stretch>
        </p:blipFill>
        <p:spPr>
          <a:xfrm>
            <a:off x="5143347" y="-8164"/>
            <a:ext cx="4000653" cy="5151664"/>
          </a:xfrm>
          <a:prstGeom prst="rect">
            <a:avLst/>
          </a:prstGeom>
          <a:effectLst>
            <a:outerShdw blurRad="127000" dist="50800" dir="10800000" sx="99000" sy="99000" algn="r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Quick Start Essentials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62500" lnSpcReduction="20000"/>
          </a:bodyPr>
          <a:lstStyle/>
          <a:p>
            <a:pPr marL="0" lvl="0" indent="0">
              <a:buNone/>
            </a:pPr>
            <a:r>
              <a:rPr b="1" dirty="0"/>
              <a:t>The Most Important Prompt Template:</a:t>
            </a:r>
          </a:p>
          <a:p>
            <a:pPr marL="0" indent="0">
              <a:buNone/>
            </a:pPr>
            <a:endParaRPr lang="en-US" b="1" dirty="0">
              <a:latin typeface="Calibri"/>
              <a:ea typeface="Calibri"/>
              <a:cs typeface="Calibri"/>
            </a:endParaRPr>
          </a:p>
          <a:p>
            <a:pPr lvl="0" indent="0">
              <a:buNone/>
            </a:pPr>
            <a:r>
              <a:rPr dirty="0">
                <a:latin typeface="Courier"/>
              </a:rPr>
              <a:t>You are an AI research scientist specializing in [YOUR FIELD].
Task: [ONE SPECIFIC TASK]
Requirements:
- [SPECIFIC REQUIREMENT 1]
- [SPECIFIC REQUIREMENT 2]
- [SPECIFIC REQUIREMENT 3]
Format: [HOW YOU WANT THE OUTPUT]
Context: [BACKGROUND INFO IF NEEDED]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Reason 1: Limited “Working Memory” 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❌ The “Everything” Prompt</a:t>
            </a:r>
          </a:p>
        </p:txBody>
      </p:sp>
      <p:pic>
        <p:nvPicPr>
          <p:cNvPr id="4" name="Picture 1" descr="./images/messy_whiteboard.png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371600" y="1625600"/>
            <a:ext cx="22225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marL="0" lvl="0" indent="0">
              <a:spcBef>
                <a:spcPts val="3000"/>
              </a:spcBef>
              <a:buNone/>
            </a:pPr>
            <a:r>
              <a:rPr b="1"/>
              <a:t>✅ The Step-by-Step Approach</a:t>
            </a:r>
          </a:p>
        </p:txBody>
      </p:sp>
      <p:pic>
        <p:nvPicPr>
          <p:cNvPr id="6" name="Picture 1" descr="./images/organized_whiteboard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549900" y="1625600"/>
            <a:ext cx="22225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28E9B0-79F7-6B62-70B3-4A92BB49622D}"/>
              </a:ext>
            </a:extLst>
          </p:cNvPr>
          <p:cNvSpPr txBox="1"/>
          <p:nvPr/>
        </p:nvSpPr>
        <p:spPr>
          <a:xfrm>
            <a:off x="530278" y="4572937"/>
            <a:ext cx="823334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/>
              <a:t>Takeaway:</a:t>
            </a:r>
            <a:r>
              <a:rPr lang="en-US" sz="2400"/>
              <a:t> A single, focused task gets the AI’s full attention</a:t>
            </a:r>
            <a:r>
              <a:rPr lang="en-US" sz="2400">
                <a:ea typeface="Calibri"/>
                <a:cs typeface="Calibri"/>
              </a:rPr>
              <a:t>​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3219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3125451" cy="51435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25" y="443508"/>
            <a:ext cx="2400300" cy="4189214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US" dirty="0">
                <a:solidFill>
                  <a:srgbClr val="FFFFFF"/>
                </a:solidFill>
              </a:rPr>
              <a:t>Technical Detail: Context Windows 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662801" y="1841609"/>
            <a:ext cx="3062575" cy="3062575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35481" y="443508"/>
            <a:ext cx="5179868" cy="41892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What’s really happening? </a:t>
            </a:r>
          </a:p>
          <a:p>
            <a:pPr lvl="0">
              <a:lnSpc>
                <a:spcPct val="90000"/>
              </a:lnSpc>
            </a:pPr>
            <a:r>
              <a:rPr lang="en-US" sz="1700"/>
              <a:t>LLMs have </a:t>
            </a:r>
            <a:r>
              <a:rPr lang="en-US" sz="1700" b="1"/>
              <a:t>finite context windows</a:t>
            </a:r>
            <a:r>
              <a:rPr lang="en-US" sz="1700"/>
              <a:t> (8k-200k tokens)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Token ≈ 0.75 words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Each task competes for this limited space</a:t>
            </a:r>
            <a:endParaRPr lang="en-US" sz="1700">
              <a:ea typeface="Calibri"/>
              <a:cs typeface="Calibri"/>
            </a:endParaRPr>
          </a:p>
          <a:p>
            <a:pPr marL="0" lvl="0" indent="0">
              <a:lnSpc>
                <a:spcPct val="90000"/>
              </a:lnSpc>
              <a:spcBef>
                <a:spcPts val="3000"/>
              </a:spcBef>
              <a:buNone/>
            </a:pPr>
            <a:r>
              <a:rPr lang="en-US" sz="1700" b="1"/>
              <a:t>Example:</a:t>
            </a:r>
            <a:endParaRPr lang="en-US" sz="1700" b="1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LLM Context window: ~8,000 tokens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Complex research prompt: ~500 tokens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/>
              <a:t>Response space needed: ~1,500 tokens per task</a:t>
            </a:r>
            <a:endParaRPr lang="en-US" sz="1700">
              <a:ea typeface="Calibri"/>
              <a:cs typeface="Calibri"/>
            </a:endParaRPr>
          </a:p>
          <a:p>
            <a:pPr lvl="0">
              <a:lnSpc>
                <a:spcPct val="90000"/>
              </a:lnSpc>
            </a:pPr>
            <a:r>
              <a:rPr lang="en-US" sz="1700" b="1"/>
              <a:t>Result:</a:t>
            </a:r>
            <a:r>
              <a:rPr lang="en-US" sz="1700"/>
              <a:t> Only 3-4 tasks fit properly!</a:t>
            </a:r>
            <a:endParaRPr lang="en-US" sz="1700">
              <a:ea typeface="Calibri"/>
              <a:cs typeface="Calibri"/>
            </a:endParaRPr>
          </a:p>
          <a:p>
            <a:pPr marL="0" indent="0">
              <a:lnSpc>
                <a:spcPct val="90000"/>
              </a:lnSpc>
              <a:buNone/>
            </a:pPr>
            <a:endParaRPr lang="en-US" sz="1700" b="1"/>
          </a:p>
          <a:p>
            <a:pPr marL="0" indent="0">
              <a:lnSpc>
                <a:spcPct val="90000"/>
              </a:lnSpc>
              <a:buNone/>
            </a:pPr>
            <a:r>
              <a:rPr lang="en-US" sz="1700" b="1"/>
              <a:t>Think of it like RAM:</a:t>
            </a:r>
            <a:r>
              <a:rPr lang="en-US" sz="1700"/>
              <a:t> Too many programs = computer slows down.  Too many tasks = AI quality drops.</a:t>
            </a:r>
            <a:endParaRPr lang="en-US" sz="1700">
              <a:ea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(16:9)</PresentationFormat>
  <Slides>34</Slides>
  <Notes>6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How to Be the Boss of Your AI Assistant</vt:lpstr>
      <vt:lpstr>Welcome!</vt:lpstr>
      <vt:lpstr>Quick System Check! 📋</vt:lpstr>
      <vt:lpstr>The Problem: The “Everything” Prompt</vt:lpstr>
      <vt:lpstr>What do you get back? 😕</vt:lpstr>
      <vt:lpstr>The Solution: Think Like a Manager 🎯</vt:lpstr>
      <vt:lpstr>Quick Start Essentials </vt:lpstr>
      <vt:lpstr>Reason 1: Limited “Working Memory” 🧠</vt:lpstr>
      <vt:lpstr>Technical Detail: Context Windows </vt:lpstr>
      <vt:lpstr>Reason 2: Guiding the AI’s “Thinking” </vt:lpstr>
      <vt:lpstr>Reason 3: Easy Error Detection &amp; Fixing </vt:lpstr>
      <vt:lpstr>Reason 4: More and Better Ideas </vt:lpstr>
      <vt:lpstr>Success Metrics</vt:lpstr>
      <vt:lpstr>The 10-Step Research Workflow 🔬</vt:lpstr>
      <vt:lpstr>The 10-Step Research Workflow (cont’d) 📝</vt:lpstr>
      <vt:lpstr>Step 1: Idea Generation 🌱</vt:lpstr>
      <vt:lpstr>Step 2-3: Exploration &amp; Feasibility 🔍</vt:lpstr>
      <vt:lpstr>Steps 4-6: The Research Core 🔬</vt:lpstr>
      <vt:lpstr>Steps 7-10: Communication &amp; Refinement 📊</vt:lpstr>
      <vt:lpstr>The Complete Workflow </vt:lpstr>
      <vt:lpstr>When AI Goes Wrong</vt:lpstr>
      <vt:lpstr>What You Should Do:</vt:lpstr>
      <vt:lpstr>Ethical Guidelines: Using AI in Academic Work </vt:lpstr>
      <vt:lpstr>Live Demo Time! 🚀</vt:lpstr>
      <vt:lpstr>🗳️ Vote Now!</vt:lpstr>
      <vt:lpstr>Quick Demo: Bad vs. Good Prompting 🎯</vt:lpstr>
      <vt:lpstr>Troubleshooting Common Issues 🔧</vt:lpstr>
      <vt:lpstr>Understanding AI Limitations ⚠️</vt:lpstr>
      <vt:lpstr>Golden Rule for Research</vt:lpstr>
      <vt:lpstr>Key Takeaways 🎓</vt:lpstr>
      <vt:lpstr>Your Mission (Should You Choose to Accept) 🎯</vt:lpstr>
      <vt:lpstr>Remember</vt:lpstr>
      <vt:lpstr>Questions? </vt:lpstr>
      <vt:lpstr>Resources &amp; Links 📚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Be the Boss of Your AI Assistant</dc:title>
  <dc:creator>Michael Borck</dc:creator>
  <cp:keywords/>
  <cp:revision>187</cp:revision>
  <dcterms:created xsi:type="dcterms:W3CDTF">2025-08-03T08:40:21Z</dcterms:created>
  <dcterms:modified xsi:type="dcterms:W3CDTF">2025-08-03T09:14:31Z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header-includes">
    <vt:lpwstr/>
  </property>
  <property fmtid="{D5CDD505-2E9C-101B-9397-08002B2CF9AE}" pid="6" name="include-after">
    <vt:lpwstr/>
  </property>
  <property fmtid="{D5CDD505-2E9C-101B-9397-08002B2CF9AE}" pid="7" name="include-before">
    <vt:lpwstr/>
  </property>
  <property fmtid="{D5CDD505-2E9C-101B-9397-08002B2CF9AE}" pid="8" name="labels">
    <vt:lpwstr/>
  </property>
  <property fmtid="{D5CDD505-2E9C-101B-9397-08002B2CF9AE}" pid="9" name="subtitle">
    <vt:lpwstr>Understanding LLMs &amp; The Research Workflow</vt:lpwstr>
  </property>
  <property fmtid="{D5CDD505-2E9C-101B-9397-08002B2CF9AE}" pid="10" name="toc-title">
    <vt:lpwstr>Table of contents</vt:lpwstr>
  </property>
</Properties>
</file>